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60" r:id="rId3"/>
    <p:sldId id="258" r:id="rId4"/>
    <p:sldId id="259" r:id="rId5"/>
    <p:sldId id="261" r:id="rId6"/>
    <p:sldId id="262" r:id="rId7"/>
    <p:sldId id="263" r:id="rId8"/>
    <p:sldId id="264" r:id="rId9"/>
    <p:sldId id="268" r:id="rId10"/>
    <p:sldId id="265" r:id="rId11"/>
    <p:sldId id="266" r:id="rId12"/>
    <p:sldId id="269" r:id="rId13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235"/>
    <p:restoredTop sz="76144"/>
  </p:normalViewPr>
  <p:slideViewPr>
    <p:cSldViewPr snapToGrid="0" snapToObjects="1">
      <p:cViewPr varScale="1">
        <p:scale>
          <a:sx n="72" d="100"/>
          <a:sy n="72" d="100"/>
        </p:scale>
        <p:origin x="185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2361F3-83FB-8B49-AFAC-78EE1D8706D1}" type="datetimeFigureOut">
              <a:rPr lang="en-US" smtClean="0"/>
              <a:t>8/16/18</a:t>
            </a:fld>
            <a:endParaRPr lang="en-US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fr-FR"/>
              <a:t>Modifier les styles du texte du masque
Deuxième niveau
Troisième niveau
Quatrième niveau
Cinquième niveau</a:t>
            </a:r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B42C7A-B1B7-BC49-B64E-B554A91E80C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377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Do a quick recap on VQA and more specifically the CLEVR dataset. Indicate that CLEVR is mostly solved (99%+ accuracy by several models).</a:t>
            </a:r>
          </a:p>
          <a:p>
            <a:r>
              <a:rPr lang="en-US" dirty="0"/>
              <a:t>Can indicate that accuracy depends on implementation.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B42C7A-B1B7-BC49-B64E-B554A91E80C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972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I’ve put an appendix with more technical detail as a support for discussion if needed.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B42C7A-B1B7-BC49-B64E-B554A91E80C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8447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Present the variant of CLEVR: CLEVR-Humans &amp; CLEVR-</a:t>
            </a:r>
            <a:r>
              <a:rPr lang="en-US" dirty="0" err="1"/>
              <a:t>CoGenT</a:t>
            </a:r>
            <a:r>
              <a:rPr lang="en-US" dirty="0"/>
              <a:t>:</a:t>
            </a:r>
          </a:p>
          <a:p>
            <a:pPr marL="171450" indent="-171450">
              <a:buFontTx/>
              <a:buChar char="-"/>
            </a:pPr>
            <a:r>
              <a:rPr lang="en-US" dirty="0"/>
              <a:t>CLEVR-Humans: Generalization test, based on less constrained questions (written by humans)</a:t>
            </a:r>
          </a:p>
          <a:p>
            <a:pPr marL="171450" indent="-171450">
              <a:buFontTx/>
              <a:buChar char="-"/>
            </a:pPr>
            <a:r>
              <a:rPr lang="en-US" dirty="0"/>
              <a:t>CLEVR-</a:t>
            </a:r>
            <a:r>
              <a:rPr lang="en-US" dirty="0" err="1"/>
              <a:t>CoGenT</a:t>
            </a:r>
            <a:r>
              <a:rPr lang="en-US" dirty="0"/>
              <a:t>: Compositional Generalization test, more limited than CLEVR-</a:t>
            </a:r>
            <a:r>
              <a:rPr lang="en-US" dirty="0" err="1"/>
              <a:t>Humas</a:t>
            </a:r>
            <a:r>
              <a:rPr lang="en-US" dirty="0"/>
              <a:t> only focus on distinction between shapes &amp; colors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Select CLEVR-</a:t>
            </a:r>
            <a:r>
              <a:rPr lang="en-US" dirty="0" err="1"/>
              <a:t>CoGenT</a:t>
            </a:r>
            <a:r>
              <a:rPr lang="en-US" dirty="0"/>
              <a:t> as problem is more specified (‘How to improve distinction / understanding of shapes vs colors ?’)</a:t>
            </a:r>
          </a:p>
          <a:p>
            <a:pPr marL="171450" indent="-171450">
              <a:buFontTx/>
              <a:buChar char="-"/>
            </a:pPr>
            <a:r>
              <a:rPr lang="en-US" dirty="0"/>
              <a:t>Explain meaning of validation before/after finetuning on </a:t>
            </a:r>
            <a:r>
              <a:rPr lang="en-US" dirty="0" err="1"/>
              <a:t>CoGenT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B42C7A-B1B7-BC49-B64E-B554A91E80C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9971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Present the current state of the art on </a:t>
            </a:r>
            <a:r>
              <a:rPr lang="en-US" dirty="0" err="1"/>
              <a:t>CoGenT</a:t>
            </a:r>
            <a:r>
              <a:rPr lang="en-US" dirty="0"/>
              <a:t>: Achieved by </a:t>
            </a:r>
            <a:r>
              <a:rPr lang="en-US" dirty="0" err="1"/>
              <a:t>TbD</a:t>
            </a:r>
            <a:r>
              <a:rPr lang="en-US" dirty="0"/>
              <a:t> (July 2018), relatively big improvement from </a:t>
            </a:r>
            <a:r>
              <a:rPr lang="en-US" dirty="0" err="1"/>
              <a:t>FiLM</a:t>
            </a:r>
            <a:r>
              <a:rPr lang="en-US" dirty="0"/>
              <a:t> (September 2017) on fine-tuning B &amp; Val A: </a:t>
            </a:r>
            <a:r>
              <a:rPr lang="en-US" i="1" dirty="0"/>
              <a:t>Do not forget the samples we have seen in </a:t>
            </a:r>
            <a:r>
              <a:rPr lang="en-US" i="1" dirty="0" err="1"/>
              <a:t>TrainA</a:t>
            </a:r>
            <a:r>
              <a:rPr lang="en-US" i="1" dirty="0"/>
              <a:t> when finetuning with new samples</a:t>
            </a:r>
            <a:r>
              <a:rPr lang="en-US" i="0" dirty="0"/>
              <a:t>.</a:t>
            </a:r>
          </a:p>
          <a:p>
            <a:endParaRPr lang="en-US" i="0" dirty="0"/>
          </a:p>
          <a:p>
            <a:r>
              <a:rPr lang="en-US" i="0" u="sng" dirty="0"/>
              <a:t>But</a:t>
            </a:r>
            <a:r>
              <a:rPr lang="en-US" i="0" dirty="0"/>
              <a:t>: Lower accuracy on Train A -&gt; Validate B.</a:t>
            </a:r>
          </a:p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B42C7A-B1B7-BC49-B64E-B554A91E80C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7821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Present the MAC (Memory Attention Composition) model:</a:t>
            </a:r>
          </a:p>
          <a:p>
            <a:r>
              <a:rPr lang="en-US" dirty="0"/>
              <a:t>- Input Unit -&gt; Recurrent MAC Cell -&gt; Output Unit</a:t>
            </a:r>
          </a:p>
          <a:p>
            <a:r>
              <a:rPr lang="en-US" dirty="0"/>
              <a:t>- Architecture of the MAC Cell</a:t>
            </a:r>
          </a:p>
          <a:p>
            <a:r>
              <a:rPr lang="en-US" dirty="0"/>
              <a:t>- Use of Control &amp; Memory states</a:t>
            </a:r>
          </a:p>
          <a:p>
            <a:r>
              <a:rPr lang="en-US" dirty="0"/>
              <a:t>- </a:t>
            </a:r>
            <a:r>
              <a:rPr lang="en-US" dirty="0" err="1"/>
              <a:t>Etc</a:t>
            </a: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B42C7A-B1B7-BC49-B64E-B554A91E80C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4540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the attractive points of MAC:</a:t>
            </a:r>
          </a:p>
          <a:p>
            <a:pPr marL="171450" indent="-171450">
              <a:buFontTx/>
              <a:buChar char="-"/>
            </a:pPr>
            <a:r>
              <a:rPr lang="en-US" dirty="0"/>
              <a:t>Uniformity of the model: Reasoning steps are identical in terms of equations</a:t>
            </a:r>
          </a:p>
          <a:p>
            <a:pPr marL="171450" indent="-171450">
              <a:buFontTx/>
              <a:buChar char="-"/>
            </a:pPr>
            <a:r>
              <a:rPr lang="en-US" dirty="0"/>
              <a:t>Does not use the ground truth programs to be trained: only need (image, question, answer)</a:t>
            </a:r>
          </a:p>
          <a:p>
            <a:pPr marL="171450" indent="-171450">
              <a:buFontTx/>
              <a:buChar char="-"/>
            </a:pPr>
            <a:r>
              <a:rPr lang="en-US" dirty="0"/>
              <a:t>Not specifically designed for VQA ? Could be applied to QA ? </a:t>
            </a:r>
          </a:p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B42C7A-B1B7-BC49-B64E-B554A91E80C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988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 about the downsides / weaknesses of MAC: </a:t>
            </a:r>
          </a:p>
          <a:p>
            <a:r>
              <a:rPr lang="en-US" dirty="0"/>
              <a:t>- Digging into the equations allow us to have a very clear understanding of the structure</a:t>
            </a:r>
          </a:p>
          <a:p>
            <a:pPr marL="171450" indent="-171450">
              <a:buFontTx/>
              <a:buChar char="-"/>
            </a:pPr>
            <a:r>
              <a:rPr lang="en-US" dirty="0"/>
              <a:t>No mechanism forcing MAC to do a specific distinction for shape or color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B42C7A-B1B7-BC49-B64E-B554A91E80C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7408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Present the results we have gathered in the last couple of weeks:</a:t>
            </a:r>
          </a:p>
          <a:p>
            <a:pPr marL="171450" indent="-171450">
              <a:buFontTx/>
              <a:buChar char="-"/>
            </a:pPr>
            <a:r>
              <a:rPr lang="en-US" dirty="0"/>
              <a:t>Analysis of the flow of equations and how to simplify them: Can keep similar performance and reduce wall time. Also gives room for lot of extensions. Other models are complex and hard to see where to improve</a:t>
            </a:r>
          </a:p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B42C7A-B1B7-BC49-B64E-B554A91E80C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9281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Present the results we have gathered in the last couple of weeks: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Visualization of the attention maps during the reasoning hops</a:t>
            </a:r>
          </a:p>
          <a:p>
            <a:pPr marL="171450" indent="-171450">
              <a:buFontTx/>
              <a:buChar char="-"/>
            </a:pPr>
            <a:r>
              <a:rPr lang="en-US" dirty="0"/>
              <a:t>Evaluation of MAC on </a:t>
            </a:r>
            <a:r>
              <a:rPr lang="en-US" dirty="0" err="1"/>
              <a:t>CoGenT</a:t>
            </a:r>
            <a:r>
              <a:rPr lang="en-US" dirty="0"/>
              <a:t>: Which question types are causing it to fail</a:t>
            </a:r>
          </a:p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B42C7A-B1B7-BC49-B64E-B554A91E80C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2008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These are the questions &amp; tasks that we would like to tackle now:</a:t>
            </a:r>
            <a:endParaRPr lang="en-US" b="1" i="1" u="sng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B42C7A-B1B7-BC49-B64E-B554A91E80C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6642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8F4BE23-D1BD-6742-AB3F-161788ED18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0EF88D92-FA95-FC4F-9986-6C0BEC73E2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54232C0-8792-1944-ACBA-C4FD0FE7F3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4B449E-5248-C048-9010-F598B24016E6}" type="datetime1">
              <a:rPr lang="fr-FR" smtClean="0"/>
              <a:t>16/08/2018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9436966-0C3D-1443-BDD1-4F7FDDA8F5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BEDD6EE-378B-9640-AEEB-D853CADB5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2DCE7-C585-3547-BE63-C6310C892339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1813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C527953-A39D-A248-9E95-E8BB9CAAF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7CF4AE89-20FA-9F48-ACEF-B0BFF0F35E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fr-FR"/>
              <a:t>Modifier les styles du texte du masque
Deuxième niveau
Troisième niveau
Quatrième niveau
Cinquième niveau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C7F73D1-6E02-AD44-806D-69C334A9AE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178BDB-6DA4-3F49-B1AC-88AD2CB18C94}" type="datetime1">
              <a:rPr lang="fr-FR" smtClean="0"/>
              <a:t>16/08/2018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7DFA02B-888F-1040-8B75-014E4E2826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AA9BCCA-3B20-A846-ADB8-19296E59E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2DCE7-C585-3547-BE63-C6310C892339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0019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A93E3727-4AA3-5044-9AB2-0469880B4E9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A21AD475-DE1B-154A-A46F-7DDB65CEB3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lang="fr-FR"/>
              <a:t>Modifier les styles du texte du masque
Deuxième niveau
Troisième niveau
Quatrième niveau
Cinquième niveau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9AAF92E-1CA5-B54A-AB0E-42CF4FF171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7DECE-8167-6C4C-96F3-A9BCFB4716D7}" type="datetime1">
              <a:rPr lang="fr-FR" smtClean="0"/>
              <a:t>16/08/2018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E13C350-9558-864A-BA86-F69D44505C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DFBF057-2CD6-D440-A496-6970A45DB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2DCE7-C585-3547-BE63-C6310C892339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563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EE1B1E7-1E33-524C-BBA2-636789B9AD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F2F1FC0-DBE6-114F-B291-0993F2466D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/>
              <a:t>Modifier les styles du texte du masque
Deuxième niveau
Troisième niveau
Quatrième niveau
Cinquième niveau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D286C9D-287F-464E-AB91-43BDF07DFE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3EB5E-1B99-604E-A99D-E6F100998B26}" type="datetime1">
              <a:rPr lang="fr-FR" smtClean="0"/>
              <a:t>16/08/2018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7C40C99-67ED-8247-AD0F-131019C005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4C5FEA7-4BEB-204D-BC2C-F7D43F934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2DCE7-C585-3547-BE63-C6310C892339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0387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CCDD694-01E9-6F4B-B888-43581638F9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67691CD-BBA0-724C-BB85-D9E8F4C2AC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Modifier les styles du texte du masque
Deuxième niveau
Troisième niveau
Quatrième niveau
Cinquième niveau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265E40A-BA84-6543-ABDE-FFDFA2F053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D26B6-941B-4546-A334-32416036ECB6}" type="datetime1">
              <a:rPr lang="fr-FR" smtClean="0"/>
              <a:t>16/08/2018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FE7E3A6-8199-0547-AC30-336E3C91F4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808F99E-3A31-BE43-B153-61F5A1CB1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2DCE7-C585-3547-BE63-C6310C892339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8027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ACE69CE-EB11-314B-AFD6-92ED0C7D8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FF2F86A-EA57-D548-B722-94041732A4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fr-FR"/>
              <a:t>Modifier les styles du texte du masque
Deuxième niveau
Troisième niveau
Quatrième niveau
Cinquième niveau</a:t>
            </a:r>
            <a:endParaRPr lang="en-US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1FB38E3E-A9B9-A542-8FE6-12F52FA751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lang="fr-FR"/>
              <a:t>Modifier les styles du texte du masque
Deuxième niveau
Troisième niveau
Quatrième niveau
Cinquième niveau</a:t>
            </a:r>
            <a:endParaRPr lang="en-US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802086A-E78F-604D-BEF9-F00063886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C2935-A9F9-4846-99DF-931D48BC1C72}" type="datetime1">
              <a:rPr lang="fr-FR" smtClean="0"/>
              <a:t>16/08/2018</a:t>
            </a:fld>
            <a:endParaRPr lang="en-US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039A9B5-A640-C54D-82F9-A54638AAD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64E02D6-5177-AB41-B288-CB8FA494C2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2DCE7-C585-3547-BE63-C6310C892339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64001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21B817E-2571-2748-9C28-3C634F88C3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73BC1C8-181C-234B-A9B7-01535A119E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fr-FR"/>
              <a:t>Modifier les styles du texte du masque
Deuxième niveau
Troisième niveau
Quatrième niveau
Cinquième niveau</a:t>
            </a:r>
            <a:endParaRPr lang="en-US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640B7756-05B6-3545-A67E-1064D04775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lang="fr-FR"/>
              <a:t>Modifier les styles du texte du masque
Deuxième niveau
Troisième niveau
Quatrième niveau
Cinquième niveau</a:t>
            </a:r>
            <a:endParaRPr lang="en-US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DB9936E2-CF36-804C-9910-DE6F73F2FB0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fr-FR"/>
              <a:t>Modifier les styles du texte du masque
Deuxième niveau
Troisième niveau
Quatrième niveau
Cinquième niveau</a:t>
            </a:r>
            <a:endParaRPr lang="en-US"/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A7A51D34-EFB2-504F-AE69-B01FEED4927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lang="fr-FR"/>
              <a:t>Modifier les styles du texte du masque
Deuxième niveau
Troisième niveau
Quatrième niveau
Cinquième niveau</a:t>
            </a:r>
            <a:endParaRPr lang="en-US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9AB88E95-B1CE-1345-AB17-4920972D36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41153-98BF-1542-8E63-9D26324B8758}" type="datetime1">
              <a:rPr lang="fr-FR" smtClean="0"/>
              <a:t>16/08/2018</a:t>
            </a:fld>
            <a:endParaRPr lang="en-US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A0A1353F-677A-0140-973D-915B4A8965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4961B377-B60A-684A-AEAB-7216D48E3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2DCE7-C585-3547-BE63-C6310C892339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5720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072571C-51BE-C243-BF5A-033371B649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F3A77AA7-8C54-2C41-9E92-06454D618F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90797-4876-8740-8F34-566F11F281B6}" type="datetime1">
              <a:rPr lang="fr-FR" smtClean="0"/>
              <a:t>16/08/2018</a:t>
            </a:fld>
            <a:endParaRPr lang="en-US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890DCCA7-9A18-A042-BE7B-D098E4F398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0633B31-358D-8E41-BAC8-303688D753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2DCE7-C585-3547-BE63-C6310C892339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4118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05900713-A3CC-0D4E-B763-154E1FFFAC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EE89EB-8BB9-1343-8E70-3CA7065DA301}" type="datetime1">
              <a:rPr lang="fr-FR" smtClean="0"/>
              <a:t>16/08/2018</a:t>
            </a:fld>
            <a:endParaRPr lang="en-US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AE759336-D138-0245-8C42-AAA7F64999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1BBE459-7A09-3C41-A492-B9609261C0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2DCE7-C585-3547-BE63-C6310C892339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4494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EAA06FF-956D-9847-95DC-04B292D99B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DC1C88C-FDC3-DF46-87CA-159C6D16F8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fr-FR"/>
              <a:t>Modifier les styles du texte du masque
Deuxième niveau
Troisième niveau
Quatrième niveau
Cinquième niveau</a:t>
            </a:r>
            <a:endParaRPr lang="en-US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ED70613-E01C-F144-A87D-F8E088F160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fr-FR"/>
              <a:t>Modifier les styles du texte du masque
Deuxième niveau
Troisième niveau
Quatrième niveau
Cinquième niveau</a:t>
            </a:r>
            <a:endParaRPr lang="en-US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F4EC342-88FD-7142-BAAE-4434D37FF0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A4DC6-ED3B-374B-A704-28BE04E2B4C0}" type="datetime1">
              <a:rPr lang="fr-FR" smtClean="0"/>
              <a:t>16/08/2018</a:t>
            </a:fld>
            <a:endParaRPr lang="en-US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6CE3459C-973E-CB4B-A347-535E3DEF8B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88D4F522-F6A1-D74D-9B29-A34E638136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2DCE7-C585-3547-BE63-C6310C892339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945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9A64CB4-6382-FD4B-922B-14079F53D8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BB49A5BE-E4B5-D543-901C-5517515F7E1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24CB45C5-5D15-7441-B955-E61FF0502B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fr-FR"/>
              <a:t>Modifier les styles du texte du masque
Deuxième niveau
Troisième niveau
Quatrième niveau
Cinquième niveau</a:t>
            </a:r>
            <a:endParaRPr lang="en-US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EEECE06-424C-9444-8416-E8E7828023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62888-B14E-1248-9C40-078533F966A6}" type="datetime1">
              <a:rPr lang="fr-FR" smtClean="0"/>
              <a:t>16/08/2018</a:t>
            </a:fld>
            <a:endParaRPr lang="en-US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8F7F316C-8029-A448-993C-6AC905AC29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E95D9B0-8AC4-1E43-A9CE-45B7478EB3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2DCE7-C585-3547-BE63-C6310C892339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1611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36AB2D1E-3183-634E-B404-9A66BA4B46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1E2314C-B1A4-5448-AE27-B1354BA4E8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fr-FR"/>
              <a:t>Modifier les styles du texte du masque
Deuxième niveau
Troisième niveau
Quatrième niveau
Cinquième niveau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C752A89-A028-4641-B81E-B9BF083984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FC4C80-86F2-0B4F-A6A0-2F3F69994FC1}" type="datetime1">
              <a:rPr lang="fr-FR" smtClean="0"/>
              <a:t>16/08/2018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FF34D3B-D954-9147-B23A-6F1A613EAD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0E41BBC-ECD5-0843-BA2A-B3D3F43D37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72DCE7-C585-3547-BE63-C6310C892339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8952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file:////Users/VincentMAROIS/Desktop/Capture%20d&#8217;e&#769;cran%202018-08-15%20a&#768;%2012.59.08.png" TargetMode="External"/><Relationship Id="rId3" Type="http://schemas.openxmlformats.org/officeDocument/2006/relationships/image" Target="../media/image13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file:////Users/VincentMAROIS/Desktop/Capture%20d&#8217;e&#769;cran%202018-08-15%20a&#768;%2012.59.02.png" TargetMode="External"/><Relationship Id="rId11" Type="http://schemas.openxmlformats.org/officeDocument/2006/relationships/image" Target="../media/image18.png"/><Relationship Id="rId5" Type="http://schemas.openxmlformats.org/officeDocument/2006/relationships/image" Target="../media/image14.png"/><Relationship Id="rId10" Type="http://schemas.openxmlformats.org/officeDocument/2006/relationships/image" Target="../media/image17.png"/><Relationship Id="rId4" Type="http://schemas.openxmlformats.org/officeDocument/2006/relationships/image" Target="file:////Users/VincentMAROIS/Desktop/Capture%20d&#8217;e&#769;cran%202018-08-15%20a&#768;%2012.58.57.png" TargetMode="External"/><Relationship Id="rId9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file:////Users/VincentMAROIS/Desktop/Capture%20d&#8217;e&#769;cran%202018-08-15%20a&#768;%2012.43.15.png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file:////Users/VincentMAROIS/Desktop/Capture%20d&#8217;e&#769;cran%202018-08-15%20a&#768;%2010.10.14.png" TargetMode="External"/><Relationship Id="rId5" Type="http://schemas.openxmlformats.org/officeDocument/2006/relationships/image" Target="../media/image2.png"/><Relationship Id="rId4" Type="http://schemas.openxmlformats.org/officeDocument/2006/relationships/image" Target="file:////Users/VincentMAROIS/Downloads/teaser.jpg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file:////Users/VincentMAROIS/Desktop/Capture%20d&#8217;e&#769;cran%202018-08-15%20a&#768;%2010.15.03.png" TargetMode="External"/><Relationship Id="rId3" Type="http://schemas.openxmlformats.org/officeDocument/2006/relationships/image" Target="../media/image1.jpe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file:////Users/VincentMAROIS/Desktop/Capture%20d&#8217;e&#769;cran%202018-08-15%20a&#768;%2010.10.14.png" TargetMode="External"/><Relationship Id="rId5" Type="http://schemas.openxmlformats.org/officeDocument/2006/relationships/image" Target="../media/image2.png"/><Relationship Id="rId4" Type="http://schemas.openxmlformats.org/officeDocument/2006/relationships/image" Target="file:////Users/VincentMAROIS/Downloads/teaser.jpg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file:////Users/VincentMAROIS/Desktop/Capture%20d&#8217;e&#769;cran%202018-08-15%20a&#768;%2012.10.51.png" TargetMode="External"/><Relationship Id="rId5" Type="http://schemas.openxmlformats.org/officeDocument/2006/relationships/image" Target="../media/image5.png"/><Relationship Id="rId4" Type="http://schemas.openxmlformats.org/officeDocument/2006/relationships/image" Target="file:////Users/VincentMAROIS/Desktop/Capture%20d&#8217;e&#769;cran%202018-08-15%20a&#768;%2010.50.14.png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file:////Users/VincentMAROIS/Desktop/Capture%20d&#8217;e&#769;cran%202018-08-15%20a&#768;%2016.19.20.png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hyperlink" Target="https://arxiv.org/abs/1803.03067" TargetMode="External"/><Relationship Id="rId4" Type="http://schemas.openxmlformats.org/officeDocument/2006/relationships/image" Target="file:////Users/VincentMAROIS/Desktop/Capture%20d&#8217;e&#769;cran%202018-08-15%20a&#768;%2012.27.01.png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file:////Users/VincentMAROIS/Desktop/Capture%20d&#8217;e&#769;cran%202018-08-15%20a&#768;%2012.43.15.png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file:////Users/VincentMAROIS/Downloads/Screen%20Shot%202018-08-15%20at%204.46.49%20PM.png" TargetMode="External"/><Relationship Id="rId5" Type="http://schemas.openxmlformats.org/officeDocument/2006/relationships/image" Target="../media/image12.png"/><Relationship Id="rId4" Type="http://schemas.openxmlformats.org/officeDocument/2006/relationships/image" Target="file:////Users/VincentMAROIS/Downloads/Screen%20Shot%202018-08-15%20at%204.46.07%20PM.png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1C49AF3-755B-2342-8135-ECBA801B7C9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Update by the ‘VQA’ Team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64E5CA0-A78A-B947-A1EE-C88CEC21BDF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MI Meeting – 08/15/2018</a:t>
            </a:r>
          </a:p>
          <a:p>
            <a:r>
              <a:rPr lang="en-US" dirty="0"/>
              <a:t>Vincent MAROIS</a:t>
            </a:r>
          </a:p>
          <a:p>
            <a:r>
              <a:rPr lang="en-US" dirty="0"/>
              <a:t>Younes BOUHADJAR – Vincent ALBOUY – Jayram THATHACHAR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94777BB-6619-2844-AD3A-147F49FC3C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2DCE7-C585-3547-BE63-C6310C89233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856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2EA2A39-570B-3946-B001-387B5FF1F5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Follow-up Questions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1195FA3-04A0-A042-9261-A4490FA10F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Diagnose failures of MAC on </a:t>
            </a:r>
            <a:r>
              <a:rPr lang="en-US" dirty="0" err="1"/>
              <a:t>CoGenT</a:t>
            </a:r>
            <a:r>
              <a:rPr lang="en-US" dirty="0"/>
              <a:t>: Difficulty to predict shape ? Color ?</a:t>
            </a:r>
          </a:p>
          <a:p>
            <a:r>
              <a:rPr lang="en-US" dirty="0"/>
              <a:t>How to ’force’ MAC to better distinct shape &amp; color ? Change in Control Unit ? Read Unit ?</a:t>
            </a:r>
          </a:p>
          <a:p>
            <a:endParaRPr lang="en-US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355AC1B-12A9-F34F-A191-047375E80C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2DCE7-C585-3547-BE63-C6310C89233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7807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D0E48B-792A-A342-AEE8-E6B0408FF4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80806"/>
          </a:xfrm>
        </p:spPr>
        <p:txBody>
          <a:bodyPr>
            <a:normAutofit fontScale="90000"/>
          </a:bodyPr>
          <a:lstStyle/>
          <a:p>
            <a:r>
              <a:rPr lang="en-US" dirty="0"/>
              <a:t>Appendix: Detail of the MAC Cell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73236006-9553-2C47-B4EA-12FF2ACF3A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r:link="rId4"/>
          <a:srcRect t="17836"/>
          <a:stretch>
            <a:fillRect/>
          </a:stretch>
        </p:blipFill>
        <p:spPr>
          <a:xfrm>
            <a:off x="576975" y="1103587"/>
            <a:ext cx="7431908" cy="1578762"/>
          </a:xfr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E991765C-EBDE-404A-A26D-CA9997B37F05}"/>
              </a:ext>
            </a:extLst>
          </p:cNvPr>
          <p:cNvPicPr>
            <a:picLocks noChangeAspect="1"/>
          </p:cNvPicPr>
          <p:nvPr/>
        </p:nvPicPr>
        <p:blipFill rotWithShape="1">
          <a:blip r:embed="rId5" r:link="rId6"/>
          <a:srcRect t="8294" b="3915"/>
          <a:stretch>
            <a:fillRect/>
          </a:stretch>
        </p:blipFill>
        <p:spPr>
          <a:xfrm>
            <a:off x="838200" y="2651231"/>
            <a:ext cx="7170683" cy="2046181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BFDA63A2-06CB-F74C-B2F4-89CBCA22615D}"/>
              </a:ext>
            </a:extLst>
          </p:cNvPr>
          <p:cNvPicPr>
            <a:picLocks noChangeAspect="1"/>
          </p:cNvPicPr>
          <p:nvPr/>
        </p:nvPicPr>
        <p:blipFill rotWithShape="1">
          <a:blip r:embed="rId7" r:link="rId8"/>
          <a:srcRect t="7050"/>
          <a:stretch>
            <a:fillRect/>
          </a:stretch>
        </p:blipFill>
        <p:spPr>
          <a:xfrm>
            <a:off x="838200" y="4777123"/>
            <a:ext cx="7170683" cy="2062091"/>
          </a:xfrm>
          <a:prstGeom prst="rect">
            <a:avLst/>
          </a:prstGeom>
        </p:spPr>
      </p:pic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ABCAA1F4-B571-1E4A-905E-420A74177E9B}"/>
              </a:ext>
            </a:extLst>
          </p:cNvPr>
          <p:cNvCxnSpPr/>
          <p:nvPr/>
        </p:nvCxnSpPr>
        <p:spPr>
          <a:xfrm>
            <a:off x="576975" y="2650817"/>
            <a:ext cx="10616542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B0150FCF-B2B1-4E45-8BF3-E601CC493421}"/>
              </a:ext>
            </a:extLst>
          </p:cNvPr>
          <p:cNvCxnSpPr/>
          <p:nvPr/>
        </p:nvCxnSpPr>
        <p:spPr>
          <a:xfrm>
            <a:off x="576975" y="4776948"/>
            <a:ext cx="10616542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ZoneTexte 13">
            <a:extLst>
              <a:ext uri="{FF2B5EF4-FFF2-40B4-BE49-F238E27FC236}">
                <a16:creationId xmlns:a16="http://schemas.microsoft.com/office/drawing/2014/main" id="{7A433895-AC61-7943-81F4-9416B866143A}"/>
              </a:ext>
            </a:extLst>
          </p:cNvPr>
          <p:cNvSpPr txBox="1"/>
          <p:nvPr/>
        </p:nvSpPr>
        <p:spPr>
          <a:xfrm>
            <a:off x="2344606" y="879153"/>
            <a:ext cx="1329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Control Unit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F2A0CF73-6976-F146-9223-1D9CBC1E9F39}"/>
              </a:ext>
            </a:extLst>
          </p:cNvPr>
          <p:cNvSpPr txBox="1"/>
          <p:nvPr/>
        </p:nvSpPr>
        <p:spPr>
          <a:xfrm>
            <a:off x="1791826" y="2840004"/>
            <a:ext cx="1105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Read Unit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62B6850D-8BC5-4C4B-A38B-985835BF9A72}"/>
              </a:ext>
            </a:extLst>
          </p:cNvPr>
          <p:cNvSpPr txBox="1"/>
          <p:nvPr/>
        </p:nvSpPr>
        <p:spPr>
          <a:xfrm>
            <a:off x="1976858" y="4855067"/>
            <a:ext cx="1158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Write Unit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FE05893-A68A-A448-95DD-F76793014289}"/>
              </a:ext>
            </a:extLst>
          </p:cNvPr>
          <p:cNvCxnSpPr/>
          <p:nvPr/>
        </p:nvCxnSpPr>
        <p:spPr>
          <a:xfrm>
            <a:off x="8189843" y="1103587"/>
            <a:ext cx="0" cy="5615265"/>
          </a:xfrm>
          <a:prstGeom prst="line">
            <a:avLst/>
          </a:prstGeom>
          <a:ln w="25400">
            <a:solidFill>
              <a:srgbClr val="0070C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C030FC6-2A13-4745-B9E7-B1831D9B5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2DCE7-C585-3547-BE63-C6310C892339}" type="slidenum">
              <a:rPr lang="en-US" smtClean="0"/>
              <a:t>11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5019BE-9476-8D45-AF65-CB9D34303E3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67530" y="1284471"/>
            <a:ext cx="2111591" cy="131663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1F733E8-5414-BD4A-BF6A-AC66C6FAA6B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539095" y="2868264"/>
            <a:ext cx="2349500" cy="1651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239CBE9-A01A-164A-9483-0837663AC0B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539095" y="4973213"/>
            <a:ext cx="1587500" cy="3556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9564F65-7E9C-5A4D-A9BB-759253C02516}"/>
              </a:ext>
            </a:extLst>
          </p:cNvPr>
          <p:cNvSpPr txBox="1"/>
          <p:nvPr/>
        </p:nvSpPr>
        <p:spPr>
          <a:xfrm>
            <a:off x="11454742" y="1772524"/>
            <a:ext cx="513282" cy="3378489"/>
          </a:xfrm>
          <a:prstGeom prst="rect">
            <a:avLst/>
          </a:prstGeom>
          <a:noFill/>
        </p:spPr>
        <p:txBody>
          <a:bodyPr vert="wordArtVert" wrap="none" rtlCol="0">
            <a:spAutoFit/>
          </a:bodyPr>
          <a:lstStyle/>
          <a:p>
            <a:r>
              <a:rPr lang="en-US" dirty="0"/>
              <a:t>SIMPLIFIED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68DF6FB-EA23-A742-A16B-C57EC4A338A4}"/>
              </a:ext>
            </a:extLst>
          </p:cNvPr>
          <p:cNvSpPr txBox="1"/>
          <p:nvPr/>
        </p:nvSpPr>
        <p:spPr>
          <a:xfrm>
            <a:off x="-35557" y="2133809"/>
            <a:ext cx="513282" cy="2721258"/>
          </a:xfrm>
          <a:prstGeom prst="rect">
            <a:avLst/>
          </a:prstGeom>
          <a:noFill/>
        </p:spPr>
        <p:txBody>
          <a:bodyPr vert="wordArtVert" wrap="none" rtlCol="0">
            <a:spAutoFit/>
          </a:bodyPr>
          <a:lstStyle/>
          <a:p>
            <a:r>
              <a:rPr lang="en-US" dirty="0"/>
              <a:t>ORIGINAL</a:t>
            </a:r>
          </a:p>
        </p:txBody>
      </p:sp>
    </p:spTree>
    <p:extLst>
      <p:ext uri="{BB962C8B-B14F-4D97-AF65-F5344CB8AC3E}">
        <p14:creationId xmlns:p14="http://schemas.microsoft.com/office/powerpoint/2010/main" val="3633218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D0391-C788-E24E-A99D-B55568AAF7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5502965" cy="648666"/>
          </a:xfrm>
        </p:spPr>
        <p:txBody>
          <a:bodyPr>
            <a:normAutofit fontScale="90000"/>
          </a:bodyPr>
          <a:lstStyle/>
          <a:p>
            <a:r>
              <a:rPr lang="en-US" dirty="0"/>
              <a:t>Our heuristic explanation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CCBA8CB-8B35-3C4B-AAD6-AE5D888E48F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103243"/>
                <a:ext cx="7725988" cy="5073720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Based on the idea of relational networks</a:t>
                </a:r>
              </a:p>
              <a:p>
                <a:r>
                  <a:rPr lang="en-US" dirty="0"/>
                  <a:t>In each reasoning step we want to compute the </a:t>
                </a:r>
                <a:r>
                  <a:rPr lang="en-US" i="1" dirty="0"/>
                  <a:t>entire</a:t>
                </a:r>
                <a:r>
                  <a:rPr lang="en-US" dirty="0"/>
                  <a:t> set of relationships between all candidate objects </a:t>
                </a:r>
                <a:r>
                  <a:rPr lang="en-US" i="1" dirty="0"/>
                  <a:t>relative to the current object of attention</a:t>
                </a:r>
              </a:p>
              <a:p>
                <a:r>
                  <a:rPr lang="en-US" dirty="0"/>
                  <a:t>Given current object’s image encoding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and candidate object’s encoding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, this involves computing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⊙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 bi-linear expression using components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ignoring bias terms </a:t>
                </a:r>
                <a:r>
                  <a:rPr lang="en-US" dirty="0" err="1"/>
                  <a:t>wlog</a:t>
                </a:r>
                <a:endParaRPr lang="en-US" dirty="0"/>
              </a:p>
              <a:p>
                <a:r>
                  <a:rPr lang="en-US" dirty="0"/>
                  <a:t>Reasoning involves the object attributes, e.g., position, color, encoded in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possibly replicated many times in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, due to determining all relationships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CCBA8CB-8B35-3C4B-AAD6-AE5D888E48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103243"/>
                <a:ext cx="7725988" cy="5073720"/>
              </a:xfrm>
              <a:blipFill>
                <a:blip r:embed="rId2"/>
                <a:stretch>
                  <a:fillRect l="-1314" t="-2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B0FFB7-796B-7443-8495-FC353E8FD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64328" y="5351320"/>
            <a:ext cx="1259653" cy="247034"/>
          </a:xfrm>
        </p:spPr>
        <p:txBody>
          <a:bodyPr/>
          <a:lstStyle/>
          <a:p>
            <a:fld id="{A472DCE7-C585-3547-BE63-C6310C892339}" type="slidenum">
              <a:rPr lang="en-US" smtClean="0"/>
              <a:t>12</a:t>
            </a:fld>
            <a:endParaRPr lang="en-US"/>
          </a:p>
        </p:txBody>
      </p:sp>
      <p:pic>
        <p:nvPicPr>
          <p:cNvPr id="6" name="Image 7">
            <a:extLst>
              <a:ext uri="{FF2B5EF4-FFF2-40B4-BE49-F238E27FC236}">
                <a16:creationId xmlns:a16="http://schemas.microsoft.com/office/drawing/2014/main" id="{02B05340-F0BD-B947-B0E3-8C3FC023051A}"/>
              </a:ext>
            </a:extLst>
          </p:cNvPr>
          <p:cNvPicPr>
            <a:picLocks noChangeAspect="1"/>
          </p:cNvPicPr>
          <p:nvPr/>
        </p:nvPicPr>
        <p:blipFill>
          <a:blip r:embed="rId3" r:link="rId4"/>
          <a:stretch>
            <a:fillRect/>
          </a:stretch>
        </p:blipFill>
        <p:spPr>
          <a:xfrm>
            <a:off x="8972896" y="1013792"/>
            <a:ext cx="2759793" cy="4470204"/>
          </a:xfrm>
          <a:prstGeom prst="rect">
            <a:avLst/>
          </a:prstGeom>
        </p:spPr>
      </p:pic>
      <p:sp>
        <p:nvSpPr>
          <p:cNvPr id="7" name="Espace réservé du numéro de diapositive 3">
            <a:extLst>
              <a:ext uri="{FF2B5EF4-FFF2-40B4-BE49-F238E27FC236}">
                <a16:creationId xmlns:a16="http://schemas.microsoft.com/office/drawing/2014/main" id="{3712EC68-53BF-F945-B5FD-9DF939CADFEA}"/>
              </a:ext>
            </a:extLst>
          </p:cNvPr>
          <p:cNvSpPr txBox="1">
            <a:spLocks/>
          </p:cNvSpPr>
          <p:nvPr/>
        </p:nvSpPr>
        <p:spPr>
          <a:xfrm>
            <a:off x="10064328" y="5351320"/>
            <a:ext cx="1259653" cy="24703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72DCE7-C585-3547-BE63-C6310C892339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8" name="ZoneTexte 4">
            <a:extLst>
              <a:ext uri="{FF2B5EF4-FFF2-40B4-BE49-F238E27FC236}">
                <a16:creationId xmlns:a16="http://schemas.microsoft.com/office/drawing/2014/main" id="{0748E35F-CFC6-5542-AC3B-B07C4FEBA149}"/>
              </a:ext>
            </a:extLst>
          </p:cNvPr>
          <p:cNvSpPr txBox="1"/>
          <p:nvPr/>
        </p:nvSpPr>
        <p:spPr>
          <a:xfrm>
            <a:off x="11781102" y="1425213"/>
            <a:ext cx="138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9" name="ZoneTexte 9">
            <a:extLst>
              <a:ext uri="{FF2B5EF4-FFF2-40B4-BE49-F238E27FC236}">
                <a16:creationId xmlns:a16="http://schemas.microsoft.com/office/drawing/2014/main" id="{1EEDA4BB-DAC4-A246-A5BD-CF07B1477368}"/>
              </a:ext>
            </a:extLst>
          </p:cNvPr>
          <p:cNvSpPr txBox="1"/>
          <p:nvPr/>
        </p:nvSpPr>
        <p:spPr>
          <a:xfrm>
            <a:off x="11784356" y="2440325"/>
            <a:ext cx="138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0" name="ZoneTexte 10">
            <a:extLst>
              <a:ext uri="{FF2B5EF4-FFF2-40B4-BE49-F238E27FC236}">
                <a16:creationId xmlns:a16="http://schemas.microsoft.com/office/drawing/2014/main" id="{3715E8E0-7389-F744-B3D8-0BE01D9B102F}"/>
              </a:ext>
            </a:extLst>
          </p:cNvPr>
          <p:cNvSpPr txBox="1"/>
          <p:nvPr/>
        </p:nvSpPr>
        <p:spPr>
          <a:xfrm>
            <a:off x="11804741" y="3455437"/>
            <a:ext cx="138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1" name="ZoneTexte 11">
            <a:extLst>
              <a:ext uri="{FF2B5EF4-FFF2-40B4-BE49-F238E27FC236}">
                <a16:creationId xmlns:a16="http://schemas.microsoft.com/office/drawing/2014/main" id="{B063B1B1-D6BE-5D40-8F04-93B66B510B92}"/>
              </a:ext>
            </a:extLst>
          </p:cNvPr>
          <p:cNvSpPr txBox="1"/>
          <p:nvPr/>
        </p:nvSpPr>
        <p:spPr>
          <a:xfrm>
            <a:off x="11787610" y="4746998"/>
            <a:ext cx="138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9125102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F2941F7-0D38-FB4F-A345-758EDE72F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CLEVR Dataset: State of the Art</a:t>
            </a:r>
          </a:p>
        </p:txBody>
      </p:sp>
      <p:pic>
        <p:nvPicPr>
          <p:cNvPr id="4" name="Espace réservé du contenu 8">
            <a:extLst>
              <a:ext uri="{FF2B5EF4-FFF2-40B4-BE49-F238E27FC236}">
                <a16:creationId xmlns:a16="http://schemas.microsoft.com/office/drawing/2014/main" id="{4F59C5F9-0F40-6E46-8F37-6AF7E95376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r:link="rId4"/>
          <a:stretch>
            <a:fillRect/>
          </a:stretch>
        </p:blipFill>
        <p:spPr>
          <a:xfrm>
            <a:off x="340609" y="1690689"/>
            <a:ext cx="3885027" cy="2379308"/>
          </a:xfr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5E5648E3-A3BA-A34F-8108-C8871E07992F}"/>
              </a:ext>
            </a:extLst>
          </p:cNvPr>
          <p:cNvPicPr>
            <a:picLocks noChangeAspect="1"/>
          </p:cNvPicPr>
          <p:nvPr/>
        </p:nvPicPr>
        <p:blipFill>
          <a:blip r:embed="rId5" r:link="rId6"/>
          <a:stretch>
            <a:fillRect/>
          </a:stretch>
        </p:blipFill>
        <p:spPr>
          <a:xfrm>
            <a:off x="241461" y="4398101"/>
            <a:ext cx="4411506" cy="1777937"/>
          </a:xfrm>
          <a:prstGeom prst="rect">
            <a:avLst/>
          </a:prstGeom>
        </p:spPr>
      </p:pic>
      <p:graphicFrame>
        <p:nvGraphicFramePr>
          <p:cNvPr id="6" name="Tableau 5">
            <a:extLst>
              <a:ext uri="{FF2B5EF4-FFF2-40B4-BE49-F238E27FC236}">
                <a16:creationId xmlns:a16="http://schemas.microsoft.com/office/drawing/2014/main" id="{EF87352C-6708-144B-BADB-9EEBDDC088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7072230"/>
              </p:ext>
            </p:extLst>
          </p:nvPr>
        </p:nvGraphicFramePr>
        <p:xfrm>
          <a:off x="5175114" y="2004043"/>
          <a:ext cx="6178686" cy="2392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89343">
                  <a:extLst>
                    <a:ext uri="{9D8B030D-6E8A-4147-A177-3AD203B41FA5}">
                      <a16:colId xmlns:a16="http://schemas.microsoft.com/office/drawing/2014/main" val="852833407"/>
                    </a:ext>
                  </a:extLst>
                </a:gridCol>
                <a:gridCol w="3089343">
                  <a:extLst>
                    <a:ext uri="{9D8B030D-6E8A-4147-A177-3AD203B41FA5}">
                      <a16:colId xmlns:a16="http://schemas.microsoft.com/office/drawing/2014/main" val="31962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Model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Validation Accuracy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33051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FiLM</a:t>
                      </a:r>
                      <a:r>
                        <a:rPr lang="en-US" dirty="0"/>
                        <a:t> (Sept 17)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97.7%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427423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MAC (March 18)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98.9% (-&gt; 99.5%)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03128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Transparency by Design (July 18)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99.1%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57205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Our MAC implementation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100% can be reached, 97% on average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901073"/>
                  </a:ext>
                </a:extLst>
              </a:tr>
            </a:tbl>
          </a:graphicData>
        </a:graphic>
      </p:graphicFrame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ACE9AB6-0796-AE41-9B9A-D30BFFAD5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2DCE7-C585-3547-BE63-C6310C89233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9034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Espace réservé du contenu 8">
            <a:extLst>
              <a:ext uri="{FF2B5EF4-FFF2-40B4-BE49-F238E27FC236}">
                <a16:creationId xmlns:a16="http://schemas.microsoft.com/office/drawing/2014/main" id="{EF892DCC-91EC-E540-AE27-82AF774F5B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r:link="rId4"/>
          <a:stretch>
            <a:fillRect/>
          </a:stretch>
        </p:blipFill>
        <p:spPr>
          <a:xfrm>
            <a:off x="340609" y="1690689"/>
            <a:ext cx="3885027" cy="2379308"/>
          </a:xfr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18C04C8D-8C7B-464F-A9AA-9586F69F6C41}"/>
              </a:ext>
            </a:extLst>
          </p:cNvPr>
          <p:cNvPicPr>
            <a:picLocks noChangeAspect="1"/>
          </p:cNvPicPr>
          <p:nvPr/>
        </p:nvPicPr>
        <p:blipFill>
          <a:blip r:embed="rId5" r:link="rId6"/>
          <a:stretch>
            <a:fillRect/>
          </a:stretch>
        </p:blipFill>
        <p:spPr>
          <a:xfrm>
            <a:off x="174349" y="4481991"/>
            <a:ext cx="4411506" cy="1777937"/>
          </a:xfrm>
          <a:prstGeom prst="rect">
            <a:avLst/>
          </a:prstGeom>
        </p:spPr>
      </p:pic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9957EF64-7C13-0648-9D16-372D04926E80}"/>
              </a:ext>
            </a:extLst>
          </p:cNvPr>
          <p:cNvCxnSpPr/>
          <p:nvPr/>
        </p:nvCxnSpPr>
        <p:spPr>
          <a:xfrm>
            <a:off x="4876797" y="623455"/>
            <a:ext cx="0" cy="573578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97CA3E4C-4FEA-3A49-8144-D5A22E9EA6E1}"/>
              </a:ext>
            </a:extLst>
          </p:cNvPr>
          <p:cNvSpPr/>
          <p:nvPr/>
        </p:nvSpPr>
        <p:spPr>
          <a:xfrm>
            <a:off x="1286054" y="1035305"/>
            <a:ext cx="19941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CLEVR Dataset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DE2F3A5-96F5-C548-91B2-20C0FDC8068C}"/>
              </a:ext>
            </a:extLst>
          </p:cNvPr>
          <p:cNvSpPr/>
          <p:nvPr/>
        </p:nvSpPr>
        <p:spPr>
          <a:xfrm>
            <a:off x="5005287" y="490360"/>
            <a:ext cx="302654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CLEVR </a:t>
            </a:r>
            <a:r>
              <a:rPr lang="en-US" sz="2400" dirty="0" err="1"/>
              <a:t>CoGenT</a:t>
            </a:r>
            <a:r>
              <a:rPr lang="en-US" sz="2400" dirty="0"/>
              <a:t>: Compositional Generalization test</a:t>
            </a:r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FD6BC078-9C1B-2D4D-BA7C-D2A250896301}"/>
              </a:ext>
            </a:extLst>
          </p:cNvPr>
          <p:cNvPicPr>
            <a:picLocks noChangeAspect="1"/>
          </p:cNvPicPr>
          <p:nvPr/>
        </p:nvPicPr>
        <p:blipFill rotWithShape="1">
          <a:blip r:embed="rId7" r:link="rId8"/>
          <a:srcRect r="49549"/>
          <a:stretch>
            <a:fillRect/>
          </a:stretch>
        </p:blipFill>
        <p:spPr>
          <a:xfrm>
            <a:off x="5167740" y="1690689"/>
            <a:ext cx="2585463" cy="1357311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C196DF5F-5339-9A45-AA8A-9220202DCC55}"/>
              </a:ext>
            </a:extLst>
          </p:cNvPr>
          <p:cNvPicPr>
            <a:picLocks noChangeAspect="1"/>
          </p:cNvPicPr>
          <p:nvPr/>
        </p:nvPicPr>
        <p:blipFill rotWithShape="1">
          <a:blip r:embed="rId7" r:link="rId8"/>
          <a:srcRect l="51852"/>
          <a:stretch>
            <a:fillRect/>
          </a:stretch>
        </p:blipFill>
        <p:spPr>
          <a:xfrm>
            <a:off x="5167740" y="3241718"/>
            <a:ext cx="2585463" cy="1422232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3FD96FB8-8C13-C64E-9957-1072D8BBD5A1}"/>
              </a:ext>
            </a:extLst>
          </p:cNvPr>
          <p:cNvSpPr/>
          <p:nvPr/>
        </p:nvSpPr>
        <p:spPr>
          <a:xfrm>
            <a:off x="5163867" y="4857668"/>
            <a:ext cx="2867965" cy="16312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-&gt; Train on A</a:t>
            </a:r>
          </a:p>
          <a:p>
            <a:r>
              <a:rPr lang="en-US" sz="2000" dirty="0"/>
              <a:t>-&gt; Validate on A &amp; B</a:t>
            </a:r>
          </a:p>
          <a:p>
            <a:endParaRPr lang="en-US" sz="2000" dirty="0"/>
          </a:p>
          <a:p>
            <a:r>
              <a:rPr lang="en-US" sz="2000" dirty="0"/>
              <a:t>-&gt; Fine-tune on B</a:t>
            </a:r>
          </a:p>
          <a:p>
            <a:r>
              <a:rPr lang="en-US" sz="2000" dirty="0"/>
              <a:t>-&gt; Validate on A &amp; B again</a:t>
            </a:r>
          </a:p>
        </p:txBody>
      </p: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92D7C727-EFEC-C440-AC7A-542532BF4526}"/>
              </a:ext>
            </a:extLst>
          </p:cNvPr>
          <p:cNvCxnSpPr/>
          <p:nvPr/>
        </p:nvCxnSpPr>
        <p:spPr>
          <a:xfrm>
            <a:off x="8201887" y="623450"/>
            <a:ext cx="0" cy="573578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8C0110B2-EF44-0049-A79E-0C5D551C7A4D}"/>
              </a:ext>
            </a:extLst>
          </p:cNvPr>
          <p:cNvSpPr/>
          <p:nvPr/>
        </p:nvSpPr>
        <p:spPr>
          <a:xfrm>
            <a:off x="9247873" y="1035303"/>
            <a:ext cx="206819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CLEVR Humans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3B36D59-FCDB-C441-9FAB-91D5BCF661CD}"/>
              </a:ext>
            </a:extLst>
          </p:cNvPr>
          <p:cNvSpPr/>
          <p:nvPr/>
        </p:nvSpPr>
        <p:spPr>
          <a:xfrm>
            <a:off x="8371943" y="1552823"/>
            <a:ext cx="3820057" cy="323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Same pictures as CLEVR</a:t>
            </a:r>
          </a:p>
          <a:p>
            <a:r>
              <a:rPr lang="en-US" sz="2000" dirty="0"/>
              <a:t>Questions written by humans:</a:t>
            </a:r>
          </a:p>
          <a:p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What shape is the object reflected in the blue cylinder?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What number of cylinders share the same color?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How many objects are not purple and not metallic?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What color is the object partially blocked by the purple cylinder? </a:t>
            </a:r>
            <a:endParaRPr lang="en-US" sz="2000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72537467-5CF4-AD49-9A4B-C721679BD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2DCE7-C585-3547-BE63-C6310C89233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1109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B816538-87E8-EF4A-906C-DF5A55EEB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CLEVR </a:t>
            </a:r>
            <a:r>
              <a:rPr lang="en-US" dirty="0" err="1"/>
              <a:t>CoGenT</a:t>
            </a:r>
            <a:r>
              <a:rPr lang="en-US" dirty="0"/>
              <a:t>: Current state of the art</a:t>
            </a:r>
          </a:p>
        </p:txBody>
      </p:sp>
      <p:pic>
        <p:nvPicPr>
          <p:cNvPr id="9" name="Espace réservé du contenu 8">
            <a:extLst>
              <a:ext uri="{FF2B5EF4-FFF2-40B4-BE49-F238E27FC236}">
                <a16:creationId xmlns:a16="http://schemas.microsoft.com/office/drawing/2014/main" id="{0FAC6C22-A099-2542-A5D1-70A09CAE17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r:link="rId4"/>
          <a:stretch>
            <a:fillRect/>
          </a:stretch>
        </p:blipFill>
        <p:spPr>
          <a:xfrm>
            <a:off x="673100" y="3377422"/>
            <a:ext cx="6121400" cy="1834986"/>
          </a:xfr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4D81994D-5512-6C47-BE1F-CD20693E7B66}"/>
              </a:ext>
            </a:extLst>
          </p:cNvPr>
          <p:cNvPicPr>
            <a:picLocks noChangeAspect="1"/>
          </p:cNvPicPr>
          <p:nvPr/>
        </p:nvPicPr>
        <p:blipFill>
          <a:blip r:embed="rId5" r:link="rId6"/>
          <a:stretch>
            <a:fillRect/>
          </a:stretch>
        </p:blipFill>
        <p:spPr>
          <a:xfrm>
            <a:off x="673100" y="1873655"/>
            <a:ext cx="6121400" cy="1320800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44A1BA04-CED1-D246-81A6-4F41E06AEB0D}"/>
              </a:ext>
            </a:extLst>
          </p:cNvPr>
          <p:cNvSpPr txBox="1"/>
          <p:nvPr/>
        </p:nvSpPr>
        <p:spPr>
          <a:xfrm>
            <a:off x="838200" y="3735421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Method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719FFD85-7C05-594D-82A6-32903403CDE4}"/>
              </a:ext>
            </a:extLst>
          </p:cNvPr>
          <p:cNvSpPr txBox="1"/>
          <p:nvPr/>
        </p:nvSpPr>
        <p:spPr>
          <a:xfrm>
            <a:off x="673099" y="5247241"/>
            <a:ext cx="57138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MAC Network not evaluated on CLEVR-</a:t>
            </a:r>
            <a:r>
              <a:rPr lang="en-US" dirty="0" err="1"/>
              <a:t>CoGenT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Room for improvement on Train A -&gt; Validate B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E0F8BC8-4A56-EC41-8E1B-64CC3A7BE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2DCE7-C585-3547-BE63-C6310C89233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3695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ZoneTexte 7">
            <a:extLst>
              <a:ext uri="{FF2B5EF4-FFF2-40B4-BE49-F238E27FC236}">
                <a16:creationId xmlns:a16="http://schemas.microsoft.com/office/drawing/2014/main" id="{7E83BD03-1F31-5E4C-BA6B-596CE134E3CA}"/>
              </a:ext>
            </a:extLst>
          </p:cNvPr>
          <p:cNvSpPr txBox="1"/>
          <p:nvPr/>
        </p:nvSpPr>
        <p:spPr>
          <a:xfrm>
            <a:off x="220717" y="142796"/>
            <a:ext cx="94750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Memory – Composition – Attention (MAC)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9E91D58B-93D2-1847-A191-1044639FF4D7}"/>
              </a:ext>
            </a:extLst>
          </p:cNvPr>
          <p:cNvPicPr>
            <a:picLocks noChangeAspect="1"/>
          </p:cNvPicPr>
          <p:nvPr/>
        </p:nvPicPr>
        <p:blipFill>
          <a:blip r:embed="rId3" r:link="rId4"/>
          <a:stretch>
            <a:fillRect/>
          </a:stretch>
        </p:blipFill>
        <p:spPr>
          <a:xfrm>
            <a:off x="-2164" y="705201"/>
            <a:ext cx="12192000" cy="614409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F1AA31C-6E2F-C640-82F8-1793BCD95DA6}"/>
              </a:ext>
            </a:extLst>
          </p:cNvPr>
          <p:cNvSpPr/>
          <p:nvPr/>
        </p:nvSpPr>
        <p:spPr>
          <a:xfrm>
            <a:off x="173419" y="1513490"/>
            <a:ext cx="5580995" cy="2995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62B0582-2734-3C4C-8D60-DA2F273BDCDF}"/>
              </a:ext>
            </a:extLst>
          </p:cNvPr>
          <p:cNvSpPr/>
          <p:nvPr/>
        </p:nvSpPr>
        <p:spPr>
          <a:xfrm>
            <a:off x="25546" y="689498"/>
            <a:ext cx="6559891" cy="12323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Drew A. Hudson, Christopher D. Manning </a:t>
            </a:r>
            <a:r>
              <a:rPr lang="en-US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(Stanford)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Compositional Attention Networks For Machine Reasoning 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(July 18). </a:t>
            </a:r>
            <a:r>
              <a:rPr lang="en-US" sz="1600" u="sng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Published as a conference paper at ICLR 2018.</a:t>
            </a:r>
          </a:p>
          <a:p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https://arxiv.org/abs/1803.03067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endParaRPr lang="en-US" sz="1600" i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0A2DB11-11DE-5346-93C6-D712AD1F0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2DCE7-C585-3547-BE63-C6310C892339}" type="slidenum">
              <a:rPr lang="en-US" smtClean="0"/>
              <a:t>5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6A0AAD2-84D2-AB44-8D0B-BD925C398246}"/>
              </a:ext>
            </a:extLst>
          </p:cNvPr>
          <p:cNvSpPr/>
          <p:nvPr/>
        </p:nvSpPr>
        <p:spPr>
          <a:xfrm>
            <a:off x="11568544" y="6456218"/>
            <a:ext cx="581891" cy="2652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CD6E62-D95A-8A48-B4E0-41B9A963052C}"/>
              </a:ext>
            </a:extLst>
          </p:cNvPr>
          <p:cNvSpPr/>
          <p:nvPr/>
        </p:nvSpPr>
        <p:spPr>
          <a:xfrm>
            <a:off x="-4328" y="6594332"/>
            <a:ext cx="4689526" cy="1825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DA2DCA54-D177-F94C-A6F3-52EB1AF29009}"/>
              </a:ext>
            </a:extLst>
          </p:cNvPr>
          <p:cNvPicPr>
            <a:picLocks noChangeAspect="1"/>
          </p:cNvPicPr>
          <p:nvPr/>
        </p:nvPicPr>
        <p:blipFill>
          <a:blip r:embed="rId6" r:link="rId7"/>
          <a:stretch>
            <a:fillRect/>
          </a:stretch>
        </p:blipFill>
        <p:spPr>
          <a:xfrm>
            <a:off x="6640685" y="641568"/>
            <a:ext cx="5541587" cy="415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9846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AD18015-3211-5C4D-BAF5-0197785DF9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634655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Attractivity:</a:t>
            </a:r>
          </a:p>
          <a:p>
            <a:r>
              <a:rPr lang="en-US" dirty="0"/>
              <a:t>Simplicity – ‘Uniformity’</a:t>
            </a:r>
          </a:p>
          <a:p>
            <a:r>
              <a:rPr lang="en-US" dirty="0"/>
              <a:t>End-To-End differentiable</a:t>
            </a:r>
          </a:p>
          <a:p>
            <a:r>
              <a:rPr lang="en-US" i="1" dirty="0"/>
              <a:t>Not specifically designed for VQA ? </a:t>
            </a:r>
          </a:p>
          <a:p>
            <a:r>
              <a:rPr lang="en-US" dirty="0"/>
              <a:t>Interpretability: Attention map over the question words &amp; the image</a:t>
            </a:r>
          </a:p>
          <a:p>
            <a:endParaRPr lang="en-US" dirty="0"/>
          </a:p>
          <a:p>
            <a:r>
              <a:rPr lang="en-US" dirty="0"/>
              <a:t>Prometheus-friendly 🙂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ED497136-C1FF-304A-9981-A63EFA0F4E5B}"/>
              </a:ext>
            </a:extLst>
          </p:cNvPr>
          <p:cNvSpPr txBox="1"/>
          <p:nvPr/>
        </p:nvSpPr>
        <p:spPr>
          <a:xfrm>
            <a:off x="220717" y="142796"/>
            <a:ext cx="94750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Memory – Composition – Attention (MAC)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C0AEDCB8-CC31-484A-BA8F-9AC8799A183C}"/>
              </a:ext>
            </a:extLst>
          </p:cNvPr>
          <p:cNvPicPr>
            <a:picLocks noChangeAspect="1"/>
          </p:cNvPicPr>
          <p:nvPr/>
        </p:nvPicPr>
        <p:blipFill>
          <a:blip r:embed="rId3" r:link="rId4"/>
          <a:stretch>
            <a:fillRect/>
          </a:stretch>
        </p:blipFill>
        <p:spPr>
          <a:xfrm>
            <a:off x="7683438" y="0"/>
            <a:ext cx="4079070" cy="6607117"/>
          </a:xfrm>
          <a:prstGeom prst="rect">
            <a:avLst/>
          </a:prstGeom>
        </p:spPr>
      </p:pic>
      <p:sp>
        <p:nvSpPr>
          <p:cNvPr id="9" name="Flèche vers la droite 8">
            <a:extLst>
              <a:ext uri="{FF2B5EF4-FFF2-40B4-BE49-F238E27FC236}">
                <a16:creationId xmlns:a16="http://schemas.microsoft.com/office/drawing/2014/main" id="{146AD7A3-BE83-3B40-9464-C82CE4A89361}"/>
              </a:ext>
            </a:extLst>
          </p:cNvPr>
          <p:cNvSpPr/>
          <p:nvPr/>
        </p:nvSpPr>
        <p:spPr>
          <a:xfrm>
            <a:off x="6400800" y="4382814"/>
            <a:ext cx="1072055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83E7756-B0B8-624E-81EE-90298ACBA6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2DCE7-C585-3547-BE63-C6310C892339}" type="slidenum">
              <a:rPr lang="en-US" smtClean="0"/>
              <a:t>6</a:t>
            </a:fld>
            <a:endParaRPr lang="en-US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6FE78048-7362-7F48-815A-13A1CAD913B3}"/>
              </a:ext>
            </a:extLst>
          </p:cNvPr>
          <p:cNvSpPr txBox="1"/>
          <p:nvPr/>
        </p:nvSpPr>
        <p:spPr>
          <a:xfrm>
            <a:off x="11671405" y="80356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02889A86-1435-5B4F-9026-7B25E78FD198}"/>
              </a:ext>
            </a:extLst>
          </p:cNvPr>
          <p:cNvSpPr txBox="1"/>
          <p:nvPr/>
        </p:nvSpPr>
        <p:spPr>
          <a:xfrm>
            <a:off x="11671405" y="228600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29F3CA9A-4D13-2447-A32B-A8785BF3E291}"/>
              </a:ext>
            </a:extLst>
          </p:cNvPr>
          <p:cNvSpPr txBox="1"/>
          <p:nvPr/>
        </p:nvSpPr>
        <p:spPr>
          <a:xfrm>
            <a:off x="11660314" y="385612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BA7B8E0D-51B4-9940-92FA-4912B9A1430C}"/>
              </a:ext>
            </a:extLst>
          </p:cNvPr>
          <p:cNvSpPr txBox="1"/>
          <p:nvPr/>
        </p:nvSpPr>
        <p:spPr>
          <a:xfrm>
            <a:off x="11660314" y="547237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5819350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C51A456-FD1C-714A-B5AC-49A9A097D3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Downsides:</a:t>
            </a:r>
          </a:p>
          <a:p>
            <a:r>
              <a:rPr lang="en-US" dirty="0"/>
              <a:t>Exact equations are rather hard to interpret: </a:t>
            </a:r>
            <a:r>
              <a:rPr lang="en-US" i="1" dirty="0"/>
              <a:t>Why this choice of operations &amp; this order ?  Why using combinations of linear layers instead of a single linear layer ?</a:t>
            </a:r>
          </a:p>
          <a:p>
            <a:r>
              <a:rPr lang="en-US" dirty="0"/>
              <a:t>MAC cell : Not designed to make a clear distinction between </a:t>
            </a:r>
            <a:r>
              <a:rPr lang="en-US" i="1" dirty="0"/>
              <a:t>shape vs color</a:t>
            </a:r>
            <a:r>
              <a:rPr lang="en-US" dirty="0"/>
              <a:t> or </a:t>
            </a:r>
            <a:r>
              <a:rPr lang="en-US" i="1" dirty="0"/>
              <a:t>object vs relation</a:t>
            </a:r>
            <a:r>
              <a:rPr lang="en-US" dirty="0"/>
              <a:t>, treat them equally (yet succeeds to make reasoning hops)</a:t>
            </a:r>
          </a:p>
          <a:p>
            <a:endParaRPr lang="en-US" dirty="0"/>
          </a:p>
          <a:p>
            <a:r>
              <a:rPr lang="en-US" dirty="0"/>
              <a:t>But…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EC6F7F19-DC45-1F4C-8C43-17614AD53C27}"/>
              </a:ext>
            </a:extLst>
          </p:cNvPr>
          <p:cNvSpPr txBox="1"/>
          <p:nvPr/>
        </p:nvSpPr>
        <p:spPr>
          <a:xfrm>
            <a:off x="220717" y="142796"/>
            <a:ext cx="94750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Memory – Composition – Attention (MAC)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B9C45AD-2397-7F48-9241-3FE57DE65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2DCE7-C585-3547-BE63-C6310C89233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5992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E1094E5E-2FD0-1C4A-B980-477A6D97ABAC}"/>
              </a:ext>
            </a:extLst>
          </p:cNvPr>
          <p:cNvSpPr txBox="1"/>
          <p:nvPr/>
        </p:nvSpPr>
        <p:spPr>
          <a:xfrm>
            <a:off x="220717" y="142796"/>
            <a:ext cx="94750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A simpler variant of MAC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D35ABF0-ED8D-9E4D-BF4E-731BDD81055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55" t="8761" r="2355" b="6528"/>
          <a:stretch/>
        </p:blipFill>
        <p:spPr>
          <a:xfrm>
            <a:off x="220717" y="1072775"/>
            <a:ext cx="10948026" cy="22768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5A620CF-806E-8A46-8A84-0C48193865F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73" t="8685" b="3165"/>
          <a:stretch/>
        </p:blipFill>
        <p:spPr>
          <a:xfrm>
            <a:off x="220717" y="4105538"/>
            <a:ext cx="10795626" cy="237122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DF9C464-E63E-D548-A8BB-412E6A274C65}"/>
              </a:ext>
            </a:extLst>
          </p:cNvPr>
          <p:cNvSpPr txBox="1"/>
          <p:nvPr/>
        </p:nvSpPr>
        <p:spPr>
          <a:xfrm>
            <a:off x="10031490" y="2109147"/>
            <a:ext cx="1969706" cy="147732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Last 10K iterations:</a:t>
            </a:r>
          </a:p>
          <a:p>
            <a:r>
              <a:rPr lang="en-US" dirty="0"/>
              <a:t>MIN:    89%</a:t>
            </a:r>
          </a:p>
          <a:p>
            <a:r>
              <a:rPr lang="en-US" dirty="0"/>
              <a:t>MAX:    100%</a:t>
            </a:r>
          </a:p>
          <a:p>
            <a:r>
              <a:rPr lang="en-US" dirty="0"/>
              <a:t>MEAN:    94.9%</a:t>
            </a:r>
          </a:p>
          <a:p>
            <a:r>
              <a:rPr lang="en-US" dirty="0"/>
              <a:t>STDDEV:    1.9%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E4A9438-F1B0-C74E-A5E5-66E5FD3052B5}"/>
              </a:ext>
            </a:extLst>
          </p:cNvPr>
          <p:cNvSpPr txBox="1"/>
          <p:nvPr/>
        </p:nvSpPr>
        <p:spPr>
          <a:xfrm>
            <a:off x="4843068" y="703443"/>
            <a:ext cx="2028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Validation Accuracy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F4912C92-6FF5-C44E-AE6D-FDB6E44920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2DCE7-C585-3547-BE63-C6310C892339}" type="slidenum">
              <a:rPr lang="en-US" smtClean="0"/>
              <a:t>8</a:t>
            </a:fld>
            <a:endParaRPr lang="en-US"/>
          </a:p>
        </p:txBody>
      </p:sp>
      <p:sp>
        <p:nvSpPr>
          <p:cNvPr id="8" name="TextBox 10">
            <a:extLst>
              <a:ext uri="{FF2B5EF4-FFF2-40B4-BE49-F238E27FC236}">
                <a16:creationId xmlns:a16="http://schemas.microsoft.com/office/drawing/2014/main" id="{AC0D4CC1-3A28-7946-8474-302FB55D8086}"/>
              </a:ext>
            </a:extLst>
          </p:cNvPr>
          <p:cNvSpPr txBox="1"/>
          <p:nvPr/>
        </p:nvSpPr>
        <p:spPr>
          <a:xfrm>
            <a:off x="4843067" y="3756422"/>
            <a:ext cx="2028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Validation Loss</a:t>
            </a:r>
          </a:p>
        </p:txBody>
      </p:sp>
      <p:sp>
        <p:nvSpPr>
          <p:cNvPr id="12" name="TextBox 9">
            <a:extLst>
              <a:ext uri="{FF2B5EF4-FFF2-40B4-BE49-F238E27FC236}">
                <a16:creationId xmlns:a16="http://schemas.microsoft.com/office/drawing/2014/main" id="{138A3147-0322-2C48-A8C6-0DDC33E0BCD2}"/>
              </a:ext>
            </a:extLst>
          </p:cNvPr>
          <p:cNvSpPr txBox="1"/>
          <p:nvPr/>
        </p:nvSpPr>
        <p:spPr>
          <a:xfrm>
            <a:off x="10031490" y="4035669"/>
            <a:ext cx="1969706" cy="147732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Last 10K iterations:</a:t>
            </a:r>
          </a:p>
          <a:p>
            <a:r>
              <a:rPr lang="en-US" dirty="0"/>
              <a:t>MIN:    94%</a:t>
            </a:r>
          </a:p>
          <a:p>
            <a:r>
              <a:rPr lang="en-US" dirty="0"/>
              <a:t>MAX:    100%</a:t>
            </a:r>
          </a:p>
          <a:p>
            <a:r>
              <a:rPr lang="en-US" dirty="0"/>
              <a:t>MEAN:    97%</a:t>
            </a:r>
          </a:p>
          <a:p>
            <a:r>
              <a:rPr lang="en-US" dirty="0"/>
              <a:t>STDDEV:    1.6%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9D402E14-3ADB-314E-A9AA-9F5ED46EF3E6}"/>
              </a:ext>
            </a:extLst>
          </p:cNvPr>
          <p:cNvSpPr txBox="1"/>
          <p:nvPr/>
        </p:nvSpPr>
        <p:spPr>
          <a:xfrm>
            <a:off x="9936079" y="3736206"/>
            <a:ext cx="2160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Best observed model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C9BEA0E5-B8D8-A445-B625-7865CD6D01F1}"/>
              </a:ext>
            </a:extLst>
          </p:cNvPr>
          <p:cNvSpPr txBox="1"/>
          <p:nvPr/>
        </p:nvSpPr>
        <p:spPr>
          <a:xfrm>
            <a:off x="10133729" y="1810608"/>
            <a:ext cx="1765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Simplified model</a:t>
            </a:r>
          </a:p>
        </p:txBody>
      </p:sp>
    </p:spTree>
    <p:extLst>
      <p:ext uri="{BB962C8B-B14F-4D97-AF65-F5344CB8AC3E}">
        <p14:creationId xmlns:p14="http://schemas.microsoft.com/office/powerpoint/2010/main" val="28110008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994F494-D1D7-7642-B9DD-91782DD800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2DCE7-C585-3547-BE63-C6310C892339}" type="slidenum">
              <a:rPr lang="en-US" smtClean="0"/>
              <a:t>9</a:t>
            </a:fld>
            <a:endParaRPr lang="en-US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D6537A04-ECE1-2344-8688-83380F72090E}"/>
              </a:ext>
            </a:extLst>
          </p:cNvPr>
          <p:cNvSpPr txBox="1"/>
          <p:nvPr/>
        </p:nvSpPr>
        <p:spPr>
          <a:xfrm>
            <a:off x="220717" y="142796"/>
            <a:ext cx="94750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Evaluation of MAC on </a:t>
            </a:r>
            <a:r>
              <a:rPr lang="en-US" sz="2800" b="1" dirty="0" err="1"/>
              <a:t>CoGenT</a:t>
            </a:r>
            <a:endParaRPr lang="en-US" sz="2800" b="1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783EAF94-6F52-6941-8622-B28051F74D08}"/>
              </a:ext>
            </a:extLst>
          </p:cNvPr>
          <p:cNvPicPr>
            <a:picLocks noChangeAspect="1"/>
          </p:cNvPicPr>
          <p:nvPr/>
        </p:nvPicPr>
        <p:blipFill rotWithShape="1">
          <a:blip r:embed="rId3" r:link="rId4"/>
          <a:srcRect l="1688" t="5557" r="1"/>
          <a:stretch>
            <a:fillRect/>
          </a:stretch>
        </p:blipFill>
        <p:spPr>
          <a:xfrm>
            <a:off x="220716" y="765298"/>
            <a:ext cx="8797159" cy="2991124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F2CFDBD9-76DF-6F43-A468-6B286990B124}"/>
              </a:ext>
            </a:extLst>
          </p:cNvPr>
          <p:cNvPicPr>
            <a:picLocks noChangeAspect="1"/>
          </p:cNvPicPr>
          <p:nvPr/>
        </p:nvPicPr>
        <p:blipFill rotWithShape="1">
          <a:blip r:embed="rId5" r:link="rId6"/>
          <a:srcRect l="3794" t="5578"/>
          <a:stretch>
            <a:fillRect/>
          </a:stretch>
        </p:blipFill>
        <p:spPr>
          <a:xfrm>
            <a:off x="220717" y="3756421"/>
            <a:ext cx="8797158" cy="3062726"/>
          </a:xfrm>
          <a:prstGeom prst="rect">
            <a:avLst/>
          </a:prstGeom>
        </p:spPr>
      </p:pic>
      <p:sp>
        <p:nvSpPr>
          <p:cNvPr id="12" name="TextBox 10">
            <a:extLst>
              <a:ext uri="{FF2B5EF4-FFF2-40B4-BE49-F238E27FC236}">
                <a16:creationId xmlns:a16="http://schemas.microsoft.com/office/drawing/2014/main" id="{0DC20DD1-7848-5F4C-AA2C-B80C6955E5C1}"/>
              </a:ext>
            </a:extLst>
          </p:cNvPr>
          <p:cNvSpPr txBox="1"/>
          <p:nvPr/>
        </p:nvSpPr>
        <p:spPr>
          <a:xfrm>
            <a:off x="8967806" y="765297"/>
            <a:ext cx="2028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Validation Accuracy</a:t>
            </a:r>
          </a:p>
        </p:txBody>
      </p:sp>
      <p:sp>
        <p:nvSpPr>
          <p:cNvPr id="13" name="TextBox 10">
            <a:extLst>
              <a:ext uri="{FF2B5EF4-FFF2-40B4-BE49-F238E27FC236}">
                <a16:creationId xmlns:a16="http://schemas.microsoft.com/office/drawing/2014/main" id="{EDE027A0-D90B-CE47-9953-166035B8C0AF}"/>
              </a:ext>
            </a:extLst>
          </p:cNvPr>
          <p:cNvSpPr txBox="1"/>
          <p:nvPr/>
        </p:nvSpPr>
        <p:spPr>
          <a:xfrm>
            <a:off x="8859091" y="4990331"/>
            <a:ext cx="2028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Validation Loss</a:t>
            </a:r>
          </a:p>
        </p:txBody>
      </p:sp>
      <p:sp>
        <p:nvSpPr>
          <p:cNvPr id="14" name="TextBox 9">
            <a:extLst>
              <a:ext uri="{FF2B5EF4-FFF2-40B4-BE49-F238E27FC236}">
                <a16:creationId xmlns:a16="http://schemas.microsoft.com/office/drawing/2014/main" id="{2B3C94C2-7C84-F742-A08E-AAE42C360D6C}"/>
              </a:ext>
            </a:extLst>
          </p:cNvPr>
          <p:cNvSpPr txBox="1"/>
          <p:nvPr/>
        </p:nvSpPr>
        <p:spPr>
          <a:xfrm>
            <a:off x="8994372" y="1672540"/>
            <a:ext cx="1969706" cy="147732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Last 10K iterations:</a:t>
            </a:r>
          </a:p>
          <a:p>
            <a:r>
              <a:rPr lang="en-US" dirty="0"/>
              <a:t>MIN:    66%</a:t>
            </a:r>
          </a:p>
          <a:p>
            <a:r>
              <a:rPr lang="en-US" dirty="0"/>
              <a:t>MAX:    81%</a:t>
            </a:r>
          </a:p>
          <a:p>
            <a:r>
              <a:rPr lang="en-US" dirty="0"/>
              <a:t>MEAN:    72%</a:t>
            </a:r>
          </a:p>
          <a:p>
            <a:r>
              <a:rPr lang="en-US" dirty="0"/>
              <a:t>STDDEV:    3.5%</a:t>
            </a:r>
          </a:p>
        </p:txBody>
      </p:sp>
    </p:spTree>
    <p:extLst>
      <p:ext uri="{BB962C8B-B14F-4D97-AF65-F5344CB8AC3E}">
        <p14:creationId xmlns:p14="http://schemas.microsoft.com/office/powerpoint/2010/main" val="979346814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502</TotalTime>
  <Words>979</Words>
  <Application>Microsoft Macintosh PowerPoint</Application>
  <PresentationFormat>Grand écran</PresentationFormat>
  <Paragraphs>152</Paragraphs>
  <Slides>12</Slides>
  <Notes>10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Cambria Math</vt:lpstr>
      <vt:lpstr>Thème Office</vt:lpstr>
      <vt:lpstr>Update by the ‘VQA’ Team</vt:lpstr>
      <vt:lpstr>CLEVR Dataset: State of the Art</vt:lpstr>
      <vt:lpstr>Présentation PowerPoint</vt:lpstr>
      <vt:lpstr>CLEVR CoGenT: Current state of the art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Follow-up Questions</vt:lpstr>
      <vt:lpstr>Appendix: Detail of the MAC Cell</vt:lpstr>
      <vt:lpstr>Our heuristic explanation</vt:lpstr>
    </vt:vector>
  </TitlesOfParts>
  <Company/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Vincent Marois</dc:creator>
  <cp:lastModifiedBy>Vincent Marois</cp:lastModifiedBy>
  <cp:revision>74</cp:revision>
  <cp:lastPrinted>2018-08-15T23:47:48Z</cp:lastPrinted>
  <dcterms:created xsi:type="dcterms:W3CDTF">2018-08-15T14:42:09Z</dcterms:created>
  <dcterms:modified xsi:type="dcterms:W3CDTF">2018-08-16T18:28:19Z</dcterms:modified>
</cp:coreProperties>
</file>